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9" r:id="rId1"/>
  </p:sldMasterIdLst>
  <p:notesMasterIdLst>
    <p:notesMasterId r:id="rId10"/>
  </p:notesMasterIdLst>
  <p:handoutMasterIdLst>
    <p:handoutMasterId r:id="rId11"/>
  </p:handoutMasterIdLst>
  <p:sldIdLst>
    <p:sldId id="445" r:id="rId2"/>
    <p:sldId id="450" r:id="rId3"/>
    <p:sldId id="463" r:id="rId4"/>
    <p:sldId id="454" r:id="rId5"/>
    <p:sldId id="453" r:id="rId6"/>
    <p:sldId id="461" r:id="rId7"/>
    <p:sldId id="462" r:id="rId8"/>
    <p:sldId id="464" r:id="rId9"/>
  </p:sldIdLst>
  <p:sldSz cx="9144000" cy="6858000" type="screen4x3"/>
  <p:notesSz cx="6797675" cy="99266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A8E3F6"/>
    <a:srgbClr val="0000CC"/>
    <a:srgbClr val="FF3300"/>
    <a:srgbClr val="336600"/>
    <a:srgbClr val="CCFFFF"/>
    <a:srgbClr val="27F9DB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淺色樣式 2 - 輔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淺色樣式 2 - 輔色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淺色樣式 2 - 輔色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等深淺樣式 1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78" autoAdjust="0"/>
    <p:restoredTop sz="78452" autoAdjust="0"/>
  </p:normalViewPr>
  <p:slideViewPr>
    <p:cSldViewPr>
      <p:cViewPr varScale="1">
        <p:scale>
          <a:sx n="50" d="100"/>
          <a:sy n="50" d="100"/>
        </p:scale>
        <p:origin x="-1404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3048" y="-90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712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>
            <a:lvl1pPr defTabSz="913556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388" y="0"/>
            <a:ext cx="2945711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>
            <a:lvl1pPr algn="r" defTabSz="913556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7622"/>
            <a:ext cx="2945712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45" tIns="45672" rIns="91345" bIns="45672" numCol="1" anchor="b" anchorCtr="0" compatLnSpc="1">
            <a:prstTxWarp prst="textNoShape">
              <a:avLst/>
            </a:prstTxWarp>
          </a:bodyPr>
          <a:lstStyle>
            <a:lvl1pPr defTabSz="913556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388" y="9427622"/>
            <a:ext cx="2945711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45" tIns="45672" rIns="91345" bIns="45672" numCol="1" anchor="b" anchorCtr="0" compatLnSpc="1">
            <a:prstTxWarp prst="textNoShape">
              <a:avLst/>
            </a:prstTxWarp>
          </a:bodyPr>
          <a:lstStyle>
            <a:lvl1pPr algn="r" defTabSz="913556">
              <a:defRPr sz="1200">
                <a:latin typeface="Arial" charset="0"/>
              </a:defRPr>
            </a:lvl1pPr>
          </a:lstStyle>
          <a:p>
            <a:pPr>
              <a:defRPr/>
            </a:pPr>
            <a:fld id="{50C5D096-2222-40B9-B51E-72039234DC1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92324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712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>
            <a:lvl1pPr defTabSz="913556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388" y="0"/>
            <a:ext cx="2945711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>
            <a:lvl1pPr algn="r" defTabSz="913556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295" y="4713812"/>
            <a:ext cx="5439085" cy="446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7622"/>
            <a:ext cx="2945712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45" tIns="45672" rIns="91345" bIns="45672" numCol="1" anchor="b" anchorCtr="0" compatLnSpc="1">
            <a:prstTxWarp prst="textNoShape">
              <a:avLst/>
            </a:prstTxWarp>
          </a:bodyPr>
          <a:lstStyle>
            <a:lvl1pPr defTabSz="913556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388" y="9427622"/>
            <a:ext cx="2945711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45" tIns="45672" rIns="91345" bIns="45672" numCol="1" anchor="b" anchorCtr="0" compatLnSpc="1">
            <a:prstTxWarp prst="textNoShape">
              <a:avLst/>
            </a:prstTxWarp>
          </a:bodyPr>
          <a:lstStyle>
            <a:lvl1pPr algn="r" defTabSz="913556">
              <a:defRPr sz="1200">
                <a:latin typeface="Arial" charset="0"/>
              </a:defRPr>
            </a:lvl1pPr>
          </a:lstStyle>
          <a:p>
            <a:pPr>
              <a:defRPr/>
            </a:pPr>
            <a:fld id="{BF136BBF-D89F-41C3-A4AD-4AF2B79CD77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454887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/>
          </a:blip>
          <a:srcRect l="13218" r="8739"/>
          <a:stretch/>
        </p:blipFill>
        <p:spPr bwMode="auto">
          <a:xfrm>
            <a:off x="-36512" y="0"/>
            <a:ext cx="9144001" cy="6957392"/>
          </a:xfrm>
          <a:prstGeom prst="rect">
            <a:avLst/>
          </a:prstGeom>
          <a:noFill/>
          <a:ln>
            <a:noFill/>
          </a:ln>
          <a:extLst/>
        </p:spPr>
      </p:pic>
      <p:sp useBgFill="1">
        <p:nvSpPr>
          <p:cNvPr id="5" name="五邊形 4"/>
          <p:cNvSpPr/>
          <p:nvPr userDrawn="1"/>
        </p:nvSpPr>
        <p:spPr>
          <a:xfrm>
            <a:off x="1691680" y="2204864"/>
            <a:ext cx="7200800" cy="1314711"/>
          </a:xfrm>
          <a:prstGeom prst="homePlate">
            <a:avLst>
              <a:gd name="adj" fmla="val 37562"/>
            </a:avLst>
          </a:prstGeom>
          <a:ln w="6350">
            <a:solidFill>
              <a:srgbClr val="0000FF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8" name="投影片編號版面配置區 5"/>
          <p:cNvSpPr txBox="1">
            <a:spLocks/>
          </p:cNvSpPr>
          <p:nvPr userDrawn="1"/>
        </p:nvSpPr>
        <p:spPr>
          <a:xfrm>
            <a:off x="6975475" y="651986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zh-TW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1" sz="1000" kern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Verdana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Verdana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Verdana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Verdana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Verdana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Verdana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Verdana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Verdana" pitchFamily="34" charset="0"/>
                <a:ea typeface="新細明體" pitchFamily="18" charset="-120"/>
                <a:cs typeface="+mn-cs"/>
              </a:defRPr>
            </a:lvl9pPr>
          </a:lstStyle>
          <a:p>
            <a:pPr>
              <a:defRPr/>
            </a:pPr>
            <a:fld id="{47492D76-6819-46CE-9C65-06D79967D476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74625" y="2133600"/>
            <a:ext cx="1444625" cy="1438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6" name="標題 1"/>
          <p:cNvSpPr>
            <a:spLocks noGrp="1"/>
          </p:cNvSpPr>
          <p:nvPr>
            <p:ph type="ctrTitle"/>
          </p:nvPr>
        </p:nvSpPr>
        <p:spPr>
          <a:xfrm>
            <a:off x="1765920" y="2060848"/>
            <a:ext cx="6910536" cy="1470025"/>
          </a:xfrm>
        </p:spPr>
        <p:txBody>
          <a:bodyPr/>
          <a:lstStyle>
            <a:lvl1pPr>
              <a:defRPr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7" name="副標題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144016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10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新細明體" charset="-120"/>
              </a:defRPr>
            </a:lvl1pPr>
          </a:lstStyle>
          <a:p>
            <a:r>
              <a:rPr lang="en-US" altLang="zh-TW" smtClean="0"/>
              <a:t>2014.12.10</a:t>
            </a:r>
            <a:endParaRPr lang="en-US" altLang="zh-TW"/>
          </a:p>
        </p:txBody>
      </p:sp>
      <p:sp>
        <p:nvSpPr>
          <p:cNvPr id="11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12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95E41-EBE2-4C65-BCCA-C85D0949842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6"/>
          <p:cNvGrpSpPr>
            <a:grpSpLocks/>
          </p:cNvGrpSpPr>
          <p:nvPr/>
        </p:nvGrpSpPr>
        <p:grpSpPr bwMode="auto">
          <a:xfrm>
            <a:off x="0" y="908050"/>
            <a:ext cx="9128125" cy="900113"/>
            <a:chOff x="0" y="908720"/>
            <a:chExt cx="9128102" cy="899592"/>
          </a:xfrm>
        </p:grpSpPr>
        <p:sp>
          <p:nvSpPr>
            <p:cNvPr id="5" name="矩形 7"/>
            <p:cNvSpPr/>
            <p:nvPr userDrawn="1"/>
          </p:nvSpPr>
          <p:spPr>
            <a:xfrm>
              <a:off x="463549" y="1141948"/>
              <a:ext cx="3186105" cy="433136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TW" altLang="en-US" sz="2000" dirty="0">
                  <a:solidFill>
                    <a:schemeClr val="bg1"/>
                  </a:solidFill>
                </a:rPr>
                <a:t>衛生福利部</a:t>
              </a:r>
              <a:endParaRPr lang="en-US" altLang="zh-TW" sz="2000" dirty="0">
                <a:solidFill>
                  <a:schemeClr val="bg1"/>
                </a:solidFill>
              </a:endParaRPr>
            </a:p>
            <a:p>
              <a:pPr algn="ctr">
                <a:defRPr/>
              </a:pPr>
              <a:r>
                <a:rPr lang="en-US" altLang="zh-TW" sz="1200" b="1" dirty="0">
                  <a:solidFill>
                    <a:schemeClr val="bg1"/>
                  </a:solidFill>
                  <a:latin typeface="+mj-lt"/>
                </a:rPr>
                <a:t>Ministry of Health and Welfare</a:t>
              </a:r>
              <a:endParaRPr lang="zh-TW" altLang="en-US" sz="1200" b="1" dirty="0">
                <a:solidFill>
                  <a:schemeClr val="bg1"/>
                </a:solidFill>
                <a:latin typeface="+mj-lt"/>
              </a:endParaRPr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908720"/>
              <a:ext cx="899592" cy="899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矩形 9"/>
            <p:cNvSpPr/>
            <p:nvPr userDrawn="1"/>
          </p:nvSpPr>
          <p:spPr>
            <a:xfrm>
              <a:off x="3403591" y="1308538"/>
              <a:ext cx="5724511" cy="99955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TW" altLang="en-US"/>
            </a:p>
          </p:txBody>
        </p:sp>
      </p:grpSp>
      <p:grpSp>
        <p:nvGrpSpPr>
          <p:cNvPr id="8" name="Group 16"/>
          <p:cNvGrpSpPr>
            <a:grpSpLocks/>
          </p:cNvGrpSpPr>
          <p:nvPr userDrawn="1"/>
        </p:nvGrpSpPr>
        <p:grpSpPr bwMode="auto">
          <a:xfrm>
            <a:off x="0" y="908050"/>
            <a:ext cx="9128125" cy="900113"/>
            <a:chOff x="0" y="572"/>
            <a:chExt cx="5750" cy="567"/>
          </a:xfrm>
        </p:grpSpPr>
        <p:sp>
          <p:nvSpPr>
            <p:cNvPr id="9" name="矩形 4"/>
            <p:cNvSpPr/>
            <p:nvPr/>
          </p:nvSpPr>
          <p:spPr>
            <a:xfrm>
              <a:off x="292" y="705"/>
              <a:ext cx="2007" cy="307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TW" altLang="en-US" sz="2000">
                  <a:solidFill>
                    <a:schemeClr val="bg1"/>
                  </a:solidFill>
                  <a:latin typeface="Times New Roman" pitchFamily="18" charset="0"/>
                </a:rPr>
                <a:t>衛生福利部</a:t>
              </a:r>
              <a:endParaRPr lang="en-US" altLang="zh-TW" sz="2000">
                <a:solidFill>
                  <a:schemeClr val="bg1"/>
                </a:solidFill>
                <a:latin typeface="Times New Roman" pitchFamily="18" charset="0"/>
              </a:endParaRPr>
            </a:p>
            <a:p>
              <a:pPr algn="ctr">
                <a:defRPr/>
              </a:pPr>
              <a:r>
                <a:rPr lang="en-US" altLang="zh-TW" sz="1200" b="1">
                  <a:solidFill>
                    <a:schemeClr val="bg1"/>
                  </a:solidFill>
                  <a:latin typeface="Times New Roman" pitchFamily="18" charset="0"/>
                </a:rPr>
                <a:t>Ministry of Health and Welfare</a:t>
              </a:r>
              <a:endParaRPr lang="zh-TW" altLang="en-US" sz="12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572"/>
              <a:ext cx="567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矩形 6"/>
            <p:cNvSpPr/>
            <p:nvPr/>
          </p:nvSpPr>
          <p:spPr>
            <a:xfrm>
              <a:off x="2144" y="824"/>
              <a:ext cx="3606" cy="63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TW" altLang="en-US"/>
            </a:p>
          </p:txBody>
        </p: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3116" y="27856"/>
            <a:ext cx="82296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13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 smtClean="0"/>
              <a:t>2014.12.10</a:t>
            </a:r>
            <a:endParaRPr lang="en-US" altLang="zh-TW"/>
          </a:p>
        </p:txBody>
      </p:sp>
      <p:sp>
        <p:nvSpPr>
          <p:cNvPr id="1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1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2324E-18F6-4066-8489-E9E4359DD8D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57200" y="1158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5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-36513" y="6519863"/>
            <a:ext cx="2133601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</a:defRPr>
            </a:lvl1pPr>
          </a:lstStyle>
          <a:p>
            <a:r>
              <a:rPr lang="en-US" altLang="zh-TW" smtClean="0"/>
              <a:t>2014.12.10</a:t>
            </a:r>
            <a:endParaRPr lang="en-US" altLang="zh-TW"/>
          </a:p>
        </p:txBody>
      </p:sp>
      <p:sp>
        <p:nvSpPr>
          <p:cNvPr id="16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519863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98989"/>
                </a:solidFill>
              </a:defRPr>
            </a:lvl1pPr>
          </a:lstStyle>
          <a:p>
            <a:endParaRPr lang="en-US" altLang="zh-TW"/>
          </a:p>
        </p:txBody>
      </p:sp>
      <p:sp>
        <p:nvSpPr>
          <p:cNvPr id="17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975475" y="65198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ea typeface="新細明體" pitchFamily="18" charset="-120"/>
              </a:defRPr>
            </a:lvl1pPr>
          </a:lstStyle>
          <a:p>
            <a:pPr>
              <a:defRPr/>
            </a:pPr>
            <a:fld id="{7242F49E-319E-4A7C-B25D-C307B2C36E2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0000C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CC"/>
          </a:solidFill>
          <a:latin typeface="標楷體" pitchFamily="65" charset="-120"/>
          <a:ea typeface="標楷體" pitchFamily="65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CC"/>
          </a:solidFill>
          <a:latin typeface="標楷體" pitchFamily="65" charset="-120"/>
          <a:ea typeface="標楷體" pitchFamily="65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CC"/>
          </a:solidFill>
          <a:latin typeface="標楷體" pitchFamily="65" charset="-120"/>
          <a:ea typeface="標楷體" pitchFamily="65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CC"/>
          </a:solidFill>
          <a:latin typeface="標楷體" pitchFamily="65" charset="-120"/>
          <a:ea typeface="標楷體" pitchFamily="65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00CC"/>
          </a:solidFill>
          <a:latin typeface="標楷體" pitchFamily="65" charset="-120"/>
          <a:ea typeface="標楷體" pitchFamily="65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00CC"/>
          </a:solidFill>
          <a:latin typeface="標楷體" pitchFamily="65" charset="-120"/>
          <a:ea typeface="標楷體" pitchFamily="65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00CC"/>
          </a:solidFill>
          <a:latin typeface="標楷體" pitchFamily="65" charset="-120"/>
          <a:ea typeface="標楷體" pitchFamily="65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00CC"/>
          </a:solidFill>
          <a:latin typeface="標楷體" pitchFamily="65" charset="-12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投影片編號版面配置區 4"/>
          <p:cNvSpPr txBox="1">
            <a:spLocks noGrp="1"/>
          </p:cNvSpPr>
          <p:nvPr/>
        </p:nvSpPr>
        <p:spPr>
          <a:xfrm>
            <a:off x="6975475" y="6519863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C096AC96-996F-44E4-91FE-3B2D0B540694}" type="slidenum">
              <a:rPr lang="en-US" altLang="zh-TW" sz="1000">
                <a:solidFill>
                  <a:schemeClr val="tx1">
                    <a:tint val="75000"/>
                  </a:schemeClr>
                </a:solidFill>
                <a:ea typeface="新細明體" pitchFamily="18" charset="-120"/>
              </a:rPr>
              <a:pPr algn="r">
                <a:defRPr/>
              </a:pPr>
              <a:t>1</a:t>
            </a:fld>
            <a:endParaRPr lang="en-US" altLang="zh-TW" sz="1000">
              <a:solidFill>
                <a:schemeClr val="tx1">
                  <a:tint val="75000"/>
                </a:schemeClr>
              </a:solidFill>
              <a:ea typeface="新細明體" pitchFamily="18" charset="-120"/>
            </a:endParaRPr>
          </a:p>
        </p:txBody>
      </p:sp>
      <p:sp>
        <p:nvSpPr>
          <p:cNvPr id="9" name="投影片編號版面配置區 4"/>
          <p:cNvSpPr txBox="1">
            <a:spLocks noGrp="1"/>
          </p:cNvSpPr>
          <p:nvPr/>
        </p:nvSpPr>
        <p:spPr>
          <a:xfrm>
            <a:off x="6975475" y="6519863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413159EA-54C6-4510-99C5-F01D76DE6FA8}" type="slidenum">
              <a:rPr lang="en-US" altLang="zh-TW" sz="1000">
                <a:solidFill>
                  <a:schemeClr val="tx1">
                    <a:tint val="75000"/>
                  </a:schemeClr>
                </a:solidFill>
                <a:ea typeface="新細明體" pitchFamily="18" charset="-120"/>
              </a:rPr>
              <a:pPr algn="r">
                <a:defRPr/>
              </a:pPr>
              <a:t>1</a:t>
            </a:fld>
            <a:endParaRPr lang="en-US" altLang="zh-TW" sz="1000">
              <a:solidFill>
                <a:schemeClr val="tx1">
                  <a:tint val="75000"/>
                </a:schemeClr>
              </a:solidFill>
              <a:ea typeface="新細明體" pitchFamily="18" charset="-120"/>
            </a:endParaRPr>
          </a:p>
        </p:txBody>
      </p:sp>
      <p:sp>
        <p:nvSpPr>
          <p:cNvPr id="359431" name="Rectangle 7"/>
          <p:cNvSpPr>
            <a:spLocks noChangeArrowheads="1"/>
          </p:cNvSpPr>
          <p:nvPr/>
        </p:nvSpPr>
        <p:spPr bwMode="auto">
          <a:xfrm>
            <a:off x="1692275" y="4437063"/>
            <a:ext cx="5881688" cy="141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endParaRPr lang="zh-TW" altLang="en-US" sz="280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新細明體" pitchFamily="18" charset="-120"/>
            </a:endParaRPr>
          </a:p>
          <a:p>
            <a:pPr algn="r" eaLnBrk="0" hangingPunct="0"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endParaRPr lang="zh-TW" altLang="en-US" sz="280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新細明體" pitchFamily="18" charset="-120"/>
            </a:endParaRPr>
          </a:p>
          <a:p>
            <a:pPr algn="r" eaLnBrk="0" hangingPunct="0"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endParaRPr lang="zh-TW" altLang="en-US" sz="240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新細明體" pitchFamily="18" charset="-120"/>
            </a:endParaRPr>
          </a:p>
          <a:p>
            <a:pPr algn="r" eaLnBrk="0" hangingPunct="0"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endParaRPr lang="zh-TW" altLang="en-US" sz="240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6149" name="Rectangle 14"/>
          <p:cNvSpPr>
            <a:spLocks noChangeArrowheads="1"/>
          </p:cNvSpPr>
          <p:nvPr/>
        </p:nvSpPr>
        <p:spPr bwMode="auto">
          <a:xfrm>
            <a:off x="2057400" y="4343400"/>
            <a:ext cx="4876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marL="457200" indent="-457200" algn="ctr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endParaRPr lang="zh-TW" altLang="en-US" sz="2400" b="1">
              <a:ea typeface="標楷體" pitchFamily="65" charset="-120"/>
            </a:endParaRPr>
          </a:p>
        </p:txBody>
      </p:sp>
      <p:sp>
        <p:nvSpPr>
          <p:cNvPr id="6150" name="Text Box 9"/>
          <p:cNvSpPr txBox="1">
            <a:spLocks noChangeArrowheads="1"/>
          </p:cNvSpPr>
          <p:nvPr/>
        </p:nvSpPr>
        <p:spPr bwMode="auto">
          <a:xfrm>
            <a:off x="0" y="1333500"/>
            <a:ext cx="1116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 anchor="b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</a:pPr>
            <a:endParaRPr lang="zh-TW" altLang="en-US" sz="2000" b="1">
              <a:ea typeface="標楷體" pitchFamily="65" charset="-120"/>
            </a:endParaRPr>
          </a:p>
        </p:txBody>
      </p:sp>
      <p:sp>
        <p:nvSpPr>
          <p:cNvPr id="6151" name="Rectangle 10"/>
          <p:cNvSpPr>
            <a:spLocks noChangeArrowheads="1"/>
          </p:cNvSpPr>
          <p:nvPr/>
        </p:nvSpPr>
        <p:spPr bwMode="auto">
          <a:xfrm>
            <a:off x="0" y="0"/>
            <a:ext cx="9001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52" name="Rectangle 7"/>
          <p:cNvSpPr>
            <a:spLocks noGrp="1"/>
          </p:cNvSpPr>
          <p:nvPr>
            <p:ph type="ctrTitle" idx="4294967295"/>
          </p:nvPr>
        </p:nvSpPr>
        <p:spPr>
          <a:xfrm>
            <a:off x="1476375" y="2103438"/>
            <a:ext cx="7345363" cy="1470025"/>
          </a:xfrm>
        </p:spPr>
        <p:txBody>
          <a:bodyPr/>
          <a:lstStyle/>
          <a:p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108</a:t>
            </a:r>
            <a:r>
              <a:rPr lang="zh-TW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年醫政業務考評</a:t>
            </a:r>
          </a:p>
        </p:txBody>
      </p:sp>
      <p:sp>
        <p:nvSpPr>
          <p:cNvPr id="6153" name="Rectangle 8"/>
          <p:cNvSpPr>
            <a:spLocks noGrp="1"/>
          </p:cNvSpPr>
          <p:nvPr>
            <p:ph type="subTitle" idx="4294967295"/>
          </p:nvPr>
        </p:nvSpPr>
        <p:spPr>
          <a:xfrm>
            <a:off x="1763713" y="3860800"/>
            <a:ext cx="6400800" cy="17526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US" altLang="zh-TW" sz="2800" dirty="0" smtClean="0">
                <a:latin typeface="Times New Roman" pitchFamily="18" charset="0"/>
              </a:rPr>
              <a:t>107.11</a:t>
            </a:r>
            <a:r>
              <a:rPr lang="en-US" altLang="zh-TW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TW" sz="2800" dirty="0" smtClean="0">
                <a:latin typeface="Times New Roman" pitchFamily="18" charset="0"/>
                <a:cs typeface="Times New Roman" pitchFamily="18" charset="0"/>
              </a:rPr>
              <a:t>26</a:t>
            </a:r>
            <a:endParaRPr lang="en-US" altLang="zh-TW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</a:pPr>
            <a:r>
              <a:rPr lang="zh-TW" altLang="en-US" sz="2800" dirty="0" smtClean="0">
                <a:latin typeface="Times New Roman" pitchFamily="18" charset="0"/>
              </a:rPr>
              <a:t>衛生福利部醫事司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投影片編號版面配置區 5"/>
          <p:cNvSpPr txBox="1">
            <a:spLocks noGrp="1"/>
          </p:cNvSpPr>
          <p:nvPr/>
        </p:nvSpPr>
        <p:spPr>
          <a:xfrm>
            <a:off x="6975475" y="6519863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B19F1E02-8997-412D-87E9-D8352FC86C49}" type="slidenum">
              <a:rPr lang="en-US" altLang="zh-TW" sz="1000">
                <a:solidFill>
                  <a:schemeClr val="tx1">
                    <a:tint val="75000"/>
                  </a:schemeClr>
                </a:solidFill>
                <a:ea typeface="新細明體" pitchFamily="18" charset="-120"/>
              </a:rPr>
              <a:pPr algn="r">
                <a:defRPr/>
              </a:pPr>
              <a:t>2</a:t>
            </a:fld>
            <a:endParaRPr lang="en-US" altLang="zh-TW" sz="1000">
              <a:solidFill>
                <a:schemeClr val="tx1">
                  <a:tint val="75000"/>
                </a:schemeClr>
              </a:solidFill>
              <a:ea typeface="新細明體" pitchFamily="18" charset="-120"/>
            </a:endParaRPr>
          </a:p>
        </p:txBody>
      </p:sp>
      <p:sp>
        <p:nvSpPr>
          <p:cNvPr id="6" name="投影片編號版面配置區 5"/>
          <p:cNvSpPr txBox="1">
            <a:spLocks noGrp="1"/>
          </p:cNvSpPr>
          <p:nvPr/>
        </p:nvSpPr>
        <p:spPr>
          <a:xfrm>
            <a:off x="6975475" y="6519863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F79AC138-B213-46A9-BBAB-F15CDEBEF505}" type="slidenum">
              <a:rPr lang="en-US" altLang="zh-TW" sz="1000">
                <a:solidFill>
                  <a:schemeClr val="tx1">
                    <a:tint val="75000"/>
                  </a:schemeClr>
                </a:solidFill>
                <a:ea typeface="新細明體" pitchFamily="18" charset="-120"/>
              </a:rPr>
              <a:pPr algn="r">
                <a:defRPr/>
              </a:pPr>
              <a:t>2</a:t>
            </a:fld>
            <a:endParaRPr lang="en-US" altLang="zh-TW" sz="1000">
              <a:solidFill>
                <a:schemeClr val="tx1">
                  <a:tint val="75000"/>
                </a:schemeClr>
              </a:solidFill>
              <a:ea typeface="新細明體" pitchFamily="18" charset="-120"/>
            </a:endParaRPr>
          </a:p>
        </p:txBody>
      </p:sp>
      <p:sp>
        <p:nvSpPr>
          <p:cNvPr id="2" name="投影片編號版面配置區 1"/>
          <p:cNvSpPr txBox="1">
            <a:spLocks noGrp="1"/>
          </p:cNvSpPr>
          <p:nvPr/>
        </p:nvSpPr>
        <p:spPr>
          <a:xfrm>
            <a:off x="6975475" y="6519863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endParaRPr lang="en-US" altLang="zh-TW" sz="1000" dirty="0">
              <a:solidFill>
                <a:schemeClr val="tx1">
                  <a:tint val="75000"/>
                </a:schemeClr>
              </a:solidFill>
              <a:ea typeface="新細明體" pitchFamily="18" charset="-12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325058"/>
              </p:ext>
            </p:extLst>
          </p:nvPr>
        </p:nvGraphicFramePr>
        <p:xfrm>
          <a:off x="755575" y="2348880"/>
          <a:ext cx="7488834" cy="2160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96278"/>
                <a:gridCol w="2496278"/>
                <a:gridCol w="2496278"/>
              </a:tblGrid>
              <a:tr h="720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107</a:t>
                      </a:r>
                      <a:r>
                        <a:rPr lang="zh-TW" sz="28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年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108</a:t>
                      </a:r>
                      <a:r>
                        <a:rPr lang="zh-TW" sz="28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年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考評項目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8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考評指標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8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8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23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3" name="Rectangle 6"/>
          <p:cNvSpPr>
            <a:spLocks noGrp="1"/>
          </p:cNvSpPr>
          <p:nvPr>
            <p:ph type="title" idx="4294967295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n-US" altLang="zh-TW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108</a:t>
            </a:r>
            <a:r>
              <a:rPr lang="zh-TW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年醫政業務考評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A2324E-18F6-4066-8489-E9E4359DD8DE}" type="slidenum">
              <a:rPr lang="en-US" altLang="zh-TW" smtClean="0"/>
              <a:pPr>
                <a:defRPr/>
              </a:pPr>
              <a:t>2</a:t>
            </a:fld>
            <a:endParaRPr lang="en-US" altLang="zh-TW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3116" y="188640"/>
            <a:ext cx="8229600" cy="982216"/>
          </a:xfrm>
        </p:spPr>
        <p:txBody>
          <a:bodyPr/>
          <a:lstStyle/>
          <a:p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sz="4000" dirty="0" smtClean="0"/>
              <a:t>108</a:t>
            </a:r>
            <a:r>
              <a:rPr lang="zh-TW" altLang="en-US" sz="4000" dirty="0" smtClean="0"/>
              <a:t>年醫政業務考評</a:t>
            </a:r>
            <a:r>
              <a:rPr lang="zh-TW" altLang="en-US" dirty="0"/>
              <a:t/>
            </a:r>
            <a:br>
              <a:rPr lang="zh-TW" altLang="en-US" dirty="0"/>
            </a:br>
            <a:endParaRPr lang="zh-TW" altLang="en-US" dirty="0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5890182"/>
              </p:ext>
            </p:extLst>
          </p:nvPr>
        </p:nvGraphicFramePr>
        <p:xfrm>
          <a:off x="2411760" y="1844824"/>
          <a:ext cx="4608512" cy="464709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091950"/>
                <a:gridCol w="1516562"/>
              </a:tblGrid>
              <a:tr h="50218">
                <a:tc>
                  <a:txBody>
                    <a:bodyPr/>
                    <a:lstStyle/>
                    <a:p>
                      <a:pPr algn="ctr">
                        <a:lnSpc>
                          <a:spcPts val="4000"/>
                        </a:lnSpc>
                        <a:spcAft>
                          <a:spcPts val="0"/>
                        </a:spcAft>
                      </a:pPr>
                      <a:r>
                        <a:rPr lang="zh-TW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zh-TW" sz="18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考</a:t>
                      </a:r>
                      <a:r>
                        <a:rPr lang="zh-TW" altLang="en-US" sz="18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zh-TW" sz="18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 評</a:t>
                      </a:r>
                      <a:r>
                        <a:rPr lang="zh-TW" altLang="en-US" sz="18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zh-TW" sz="18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zh-TW" sz="1800" b="0" kern="100" dirty="0">
                          <a:solidFill>
                            <a:schemeClr val="tx1"/>
                          </a:solidFill>
                          <a:effectLst/>
                        </a:rPr>
                        <a:t>項 目</a:t>
                      </a:r>
                      <a:endParaRPr lang="zh-TW" sz="12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r>
                        <a:rPr lang="zh-TW" altLang="en-US" sz="14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分</a:t>
                      </a:r>
                      <a:endParaRPr lang="zh-TW" sz="105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/>
                </a:tc>
              </a:tr>
              <a:tr h="278551"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solidFill>
                            <a:schemeClr val="tx1"/>
                          </a:solidFill>
                          <a:effectLst/>
                        </a:rPr>
                        <a:t>1.</a:t>
                      </a:r>
                      <a:r>
                        <a:rPr lang="zh-TW" sz="1100" b="0" kern="100" dirty="0">
                          <a:solidFill>
                            <a:schemeClr val="tx1"/>
                          </a:solidFill>
                          <a:effectLst/>
                        </a:rPr>
                        <a:t>診所負責醫師之管理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分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8551">
                <a:tc>
                  <a:txBody>
                    <a:bodyPr/>
                    <a:lstStyle/>
                    <a:p>
                      <a:pPr marL="266700" indent="-266700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solidFill>
                            <a:schemeClr val="tx1"/>
                          </a:solidFill>
                          <a:effectLst/>
                        </a:rPr>
                        <a:t>2.</a:t>
                      </a:r>
                      <a:r>
                        <a:rPr lang="zh-TW" sz="1100" b="0" kern="100" dirty="0">
                          <a:solidFill>
                            <a:schemeClr val="tx1"/>
                          </a:solidFill>
                          <a:effectLst/>
                        </a:rPr>
                        <a:t>醫療機構收費之管理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分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8551"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solidFill>
                            <a:schemeClr val="tx1"/>
                          </a:solidFill>
                          <a:effectLst/>
                        </a:rPr>
                        <a:t>3.</a:t>
                      </a:r>
                      <a:r>
                        <a:rPr lang="zh-TW" sz="1100" b="0" kern="100" dirty="0">
                          <a:solidFill>
                            <a:schemeClr val="tx1"/>
                          </a:solidFill>
                          <a:effectLst/>
                        </a:rPr>
                        <a:t>強化廣告之查處效率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分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8551"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solidFill>
                            <a:schemeClr val="tx1"/>
                          </a:solidFill>
                          <a:effectLst/>
                        </a:rPr>
                        <a:t>4.</a:t>
                      </a:r>
                      <a:r>
                        <a:rPr lang="zh-TW" sz="1100" b="0" kern="100" dirty="0">
                          <a:solidFill>
                            <a:schemeClr val="tx1"/>
                          </a:solidFill>
                          <a:effectLst/>
                        </a:rPr>
                        <a:t>本司交查案件回復效率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分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8551"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solidFill>
                            <a:schemeClr val="tx1"/>
                          </a:solidFill>
                          <a:effectLst/>
                        </a:rPr>
                        <a:t>5.</a:t>
                      </a:r>
                      <a:r>
                        <a:rPr lang="zh-TW" sz="1100" b="0" kern="100" dirty="0">
                          <a:solidFill>
                            <a:schemeClr val="tx1"/>
                          </a:solidFill>
                          <a:effectLst/>
                        </a:rPr>
                        <a:t>醫事管理系統異常資料修正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分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47692"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solidFill>
                            <a:schemeClr val="tx1"/>
                          </a:solidFill>
                          <a:effectLst/>
                        </a:rPr>
                        <a:t>6.</a:t>
                      </a:r>
                      <a:r>
                        <a:rPr lang="zh-TW" sz="1100" b="0" kern="100" dirty="0">
                          <a:solidFill>
                            <a:schemeClr val="tx1"/>
                          </a:solidFill>
                          <a:effectLst/>
                        </a:rPr>
                        <a:t>輔導轄區醫療院所推動病人安全作業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分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8551"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0" dirty="0">
                          <a:solidFill>
                            <a:schemeClr val="tx1"/>
                          </a:solidFill>
                          <a:effectLst/>
                        </a:rPr>
                        <a:t>7.</a:t>
                      </a:r>
                      <a:r>
                        <a:rPr lang="zh-TW" sz="1100" b="0" kern="0" dirty="0">
                          <a:solidFill>
                            <a:schemeClr val="tx1"/>
                          </a:solidFill>
                          <a:effectLst/>
                        </a:rPr>
                        <a:t>加強醫院防災及應變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分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8551"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0" dirty="0">
                          <a:solidFill>
                            <a:schemeClr val="tx1"/>
                          </a:solidFill>
                          <a:effectLst/>
                        </a:rPr>
                        <a:t>8.</a:t>
                      </a:r>
                      <a:r>
                        <a:rPr lang="zh-TW" sz="1100" b="0" kern="0" dirty="0">
                          <a:solidFill>
                            <a:schemeClr val="tx1"/>
                          </a:solidFill>
                          <a:effectLst/>
                        </a:rPr>
                        <a:t>醫療暴力應變執行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分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8551"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0" dirty="0">
                          <a:solidFill>
                            <a:schemeClr val="tx1"/>
                          </a:solidFill>
                          <a:effectLst/>
                        </a:rPr>
                        <a:t>9.</a:t>
                      </a:r>
                      <a:r>
                        <a:rPr lang="zh-TW" sz="1100" b="0" kern="0" dirty="0">
                          <a:solidFill>
                            <a:schemeClr val="tx1"/>
                          </a:solidFill>
                          <a:effectLst/>
                        </a:rPr>
                        <a:t>強化醫療機構醫療爭議處理能力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分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8551"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0" dirty="0">
                          <a:solidFill>
                            <a:schemeClr val="tx1"/>
                          </a:solidFill>
                          <a:effectLst/>
                        </a:rPr>
                        <a:t>10.</a:t>
                      </a:r>
                      <a:r>
                        <a:rPr lang="zh-TW" sz="1100" b="0" kern="0" dirty="0">
                          <a:solidFill>
                            <a:schemeClr val="tx1"/>
                          </a:solidFill>
                          <a:effectLst/>
                        </a:rPr>
                        <a:t>提升醫療爭議調處效能 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分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8551"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solidFill>
                            <a:schemeClr val="tx1"/>
                          </a:solidFill>
                          <a:effectLst/>
                        </a:rPr>
                        <a:t>11.</a:t>
                      </a:r>
                      <a:r>
                        <a:rPr lang="zh-TW" sz="1100" b="0" kern="100" dirty="0">
                          <a:solidFill>
                            <a:schemeClr val="tx1"/>
                          </a:solidFill>
                          <a:effectLst/>
                        </a:rPr>
                        <a:t>督導醫院處理事業廢棄物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分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8551"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solidFill>
                            <a:schemeClr val="tx1"/>
                          </a:solidFill>
                          <a:effectLst/>
                        </a:rPr>
                        <a:t>12.</a:t>
                      </a:r>
                      <a:r>
                        <a:rPr lang="zh-TW" sz="1100" b="0" kern="100" dirty="0">
                          <a:solidFill>
                            <a:schemeClr val="tx1"/>
                          </a:solidFill>
                          <a:effectLst/>
                        </a:rPr>
                        <a:t>安寧緩和醫療意願推廣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分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8551"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solidFill>
                            <a:schemeClr val="tx1"/>
                          </a:solidFill>
                          <a:effectLst/>
                        </a:rPr>
                        <a:t>13.</a:t>
                      </a:r>
                      <a:r>
                        <a:rPr lang="zh-TW" sz="1100" b="0" kern="100" dirty="0">
                          <a:solidFill>
                            <a:schemeClr val="tx1"/>
                          </a:solidFill>
                          <a:effectLst/>
                        </a:rPr>
                        <a:t>器官捐贈意願推廣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分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8551"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solidFill>
                            <a:schemeClr val="tx1"/>
                          </a:solidFill>
                          <a:effectLst/>
                        </a:rPr>
                        <a:t>14.</a:t>
                      </a:r>
                      <a:r>
                        <a:rPr lang="zh-TW" sz="1100" b="0" kern="100" dirty="0">
                          <a:solidFill>
                            <a:schemeClr val="tx1"/>
                          </a:solidFill>
                          <a:effectLst/>
                        </a:rPr>
                        <a:t>醫事機構檢驗、放射品質訪查合格率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分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0218"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solidFill>
                            <a:schemeClr val="tx1"/>
                          </a:solidFill>
                          <a:effectLst/>
                        </a:rPr>
                        <a:t>15.</a:t>
                      </a:r>
                      <a:r>
                        <a:rPr lang="en-US" sz="900" b="0" kern="1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zh-TW" sz="1100" b="0" kern="100" dirty="0">
                          <a:solidFill>
                            <a:schemeClr val="tx1"/>
                          </a:solidFill>
                          <a:effectLst/>
                        </a:rPr>
                        <a:t>預立醫療照護諮商推廣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分</a:t>
                      </a:r>
                      <a:endParaRPr lang="zh-TW" sz="900" b="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53721" marR="53721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A2324E-18F6-4066-8489-E9E4359DD8DE}" type="slidenum">
              <a:rPr lang="en-US" altLang="zh-TW" smtClean="0"/>
              <a:pPr>
                <a:defRPr/>
              </a:pPr>
              <a:t>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32717624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5"/>
          <p:cNvSpPr txBox="1">
            <a:spLocks noGrp="1"/>
          </p:cNvSpPr>
          <p:nvPr/>
        </p:nvSpPr>
        <p:spPr>
          <a:xfrm>
            <a:off x="6975475" y="6519863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0DDCC4D0-A5EB-4A58-9BF3-6EAD256BDF5E}" type="slidenum">
              <a:rPr lang="en-US" altLang="zh-TW" sz="1000">
                <a:solidFill>
                  <a:prstClr val="black">
                    <a:tint val="75000"/>
                  </a:prstClr>
                </a:solidFill>
                <a:ea typeface="新細明體" pitchFamily="18" charset="-120"/>
              </a:rPr>
              <a:pPr algn="r">
                <a:defRPr/>
              </a:pPr>
              <a:t>4</a:t>
            </a:fld>
            <a:endParaRPr lang="en-US" altLang="zh-TW" sz="1000">
              <a:solidFill>
                <a:prstClr val="black">
                  <a:tint val="75000"/>
                </a:prstClr>
              </a:solidFill>
              <a:ea typeface="新細明體" pitchFamily="18" charset="-120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353713"/>
              </p:ext>
            </p:extLst>
          </p:nvPr>
        </p:nvGraphicFramePr>
        <p:xfrm>
          <a:off x="1129507" y="2266773"/>
          <a:ext cx="6912768" cy="3466483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735977"/>
                <a:gridCol w="4176791"/>
              </a:tblGrid>
              <a:tr h="4732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400" b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考評項目</a:t>
                      </a:r>
                      <a:endParaRPr lang="zh-TW" sz="24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0138" marR="601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400" b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考評指標</a:t>
                      </a:r>
                      <a:endParaRPr lang="zh-TW" sz="24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0138" marR="60138" marT="0" marB="0" anchor="ctr"/>
                </a:tc>
              </a:tr>
              <a:tr h="2993245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800" b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</a:t>
                      </a:r>
                      <a:r>
                        <a:rPr lang="zh-TW" altLang="en-US" sz="2800" b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辦理轄區設有</a:t>
                      </a:r>
                      <a:r>
                        <a:rPr lang="zh-TW" altLang="en-US" sz="2800" b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太平間</a:t>
                      </a:r>
                      <a:r>
                        <a:rPr lang="zh-TW" altLang="en-US" sz="2800" b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及助念</a:t>
                      </a:r>
                      <a:r>
                        <a:rPr lang="zh-TW" altLang="en-US" sz="2800" b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空間之</a:t>
                      </a:r>
                      <a:r>
                        <a:rPr lang="zh-TW" altLang="en-US" sz="2800" b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醫院輔導</a:t>
                      </a:r>
                      <a:r>
                        <a:rPr lang="zh-TW" altLang="en-US" sz="2800" b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計畫  </a:t>
                      </a:r>
                      <a:r>
                        <a:rPr lang="en-US" altLang="zh-TW" sz="2800" b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2800" b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配分</a:t>
                      </a:r>
                      <a:r>
                        <a:rPr lang="en-US" altLang="zh-TW" sz="2800" b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6%)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sz="2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800" b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查核並輔導轄內設有太平間或助念空間之</a:t>
                      </a:r>
                      <a:r>
                        <a:rPr lang="zh-TW" altLang="en-US" sz="2800" b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醫院</a:t>
                      </a:r>
                      <a:endParaRPr lang="en-US" altLang="zh-TW" sz="2800" b="1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800" b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TW" altLang="en-US" sz="2800" b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配分</a:t>
                      </a:r>
                      <a:r>
                        <a:rPr lang="en-US" altLang="zh-TW" sz="2800" b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6%</a:t>
                      </a:r>
                      <a:r>
                        <a:rPr lang="zh-TW" altLang="en-US" sz="2800" b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）</a:t>
                      </a:r>
                      <a:endParaRPr lang="zh-TW" sz="2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zh-TW" sz="24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6"/>
          <p:cNvSpPr>
            <a:spLocks noGrp="1"/>
          </p:cNvSpPr>
          <p:nvPr>
            <p:ph type="title" idx="4294967295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n-US" altLang="zh-TW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107</a:t>
            </a:r>
            <a:r>
              <a:rPr lang="zh-TW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年刪除之考評</a:t>
            </a:r>
            <a:r>
              <a:rPr lang="zh-TW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項目</a:t>
            </a: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A2324E-18F6-4066-8489-E9E4359DD8DE}" type="slidenum">
              <a:rPr lang="en-US" altLang="zh-TW" smtClean="0"/>
              <a:pPr>
                <a:defRPr/>
              </a:pPr>
              <a:t>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516569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5"/>
          <p:cNvSpPr txBox="1">
            <a:spLocks noGrp="1"/>
          </p:cNvSpPr>
          <p:nvPr/>
        </p:nvSpPr>
        <p:spPr>
          <a:xfrm>
            <a:off x="6975475" y="6519863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0DDCC4D0-A5EB-4A58-9BF3-6EAD256BDF5E}" type="slidenum">
              <a:rPr lang="en-US" altLang="zh-TW" sz="1000">
                <a:solidFill>
                  <a:schemeClr val="tx1">
                    <a:tint val="75000"/>
                  </a:schemeClr>
                </a:solidFill>
                <a:ea typeface="新細明體" pitchFamily="18" charset="-120"/>
              </a:rPr>
              <a:pPr algn="r">
                <a:defRPr/>
              </a:pPr>
              <a:t>5</a:t>
            </a:fld>
            <a:endParaRPr lang="en-US" altLang="zh-TW" sz="1000">
              <a:solidFill>
                <a:schemeClr val="tx1">
                  <a:tint val="75000"/>
                </a:schemeClr>
              </a:solidFill>
              <a:ea typeface="新細明體" pitchFamily="18" charset="-120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912813"/>
              </p:ext>
            </p:extLst>
          </p:nvPr>
        </p:nvGraphicFramePr>
        <p:xfrm>
          <a:off x="1119055" y="1803634"/>
          <a:ext cx="7269369" cy="4335473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735977"/>
                <a:gridCol w="4533392"/>
              </a:tblGrid>
              <a:tr h="617254">
                <a:tc>
                  <a:txBody>
                    <a:bodyPr/>
                    <a:lstStyle/>
                    <a:p>
                      <a:pPr algn="ctr">
                        <a:lnSpc>
                          <a:spcPts val="4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3200" b="1" kern="100" dirty="0" smtClean="0"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考評項目</a:t>
                      </a:r>
                      <a:endParaRPr lang="zh-TW" sz="3200" b="1" kern="100" dirty="0">
                        <a:effectLst/>
                        <a:latin typeface="+mj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0138" marR="601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4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800" b="1" kern="100" dirty="0" smtClean="0"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考評指標</a:t>
                      </a:r>
                      <a:endParaRPr lang="zh-TW" sz="2800" b="1" kern="100" dirty="0">
                        <a:effectLst/>
                        <a:latin typeface="+mj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0138" marR="60138" marT="0" marB="0" anchor="ctr"/>
                </a:tc>
              </a:tr>
              <a:tr h="1728192">
                <a:tc rowSpan="2">
                  <a:txBody>
                    <a:bodyPr/>
                    <a:lstStyle/>
                    <a:p>
                      <a:pPr>
                        <a:lnSpc>
                          <a:spcPts val="4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800" b="1" kern="100" dirty="0" smtClean="0">
                          <a:effectLst/>
                          <a:latin typeface="+mn-ea"/>
                          <a:ea typeface="+mn-ea"/>
                        </a:rPr>
                        <a:t>4.</a:t>
                      </a:r>
                      <a:r>
                        <a:rPr lang="zh-TW" altLang="en-US" sz="2800" b="1" kern="100" dirty="0" smtClean="0">
                          <a:effectLst/>
                          <a:latin typeface="+mn-ea"/>
                          <a:ea typeface="+mn-ea"/>
                        </a:rPr>
                        <a:t>本司交查案件辦理效率（配分</a:t>
                      </a:r>
                      <a:r>
                        <a:rPr lang="en-US" altLang="zh-TW" sz="2800" b="1" kern="100" dirty="0" smtClean="0">
                          <a:effectLst/>
                          <a:latin typeface="+mn-ea"/>
                          <a:ea typeface="+mn-ea"/>
                        </a:rPr>
                        <a:t>6</a:t>
                      </a:r>
                      <a:r>
                        <a:rPr lang="zh-TW" altLang="en-US" sz="2800" b="1" kern="100" dirty="0" smtClean="0">
                          <a:effectLst/>
                          <a:latin typeface="+mn-ea"/>
                          <a:ea typeface="+mn-ea"/>
                        </a:rPr>
                        <a:t>％）</a:t>
                      </a:r>
                      <a:endParaRPr lang="zh-TW" sz="28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2400" indent="-152400" algn="just">
                        <a:lnSpc>
                          <a:spcPts val="4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800" b="1" kern="100" dirty="0" smtClean="0">
                          <a:effectLst/>
                          <a:latin typeface="+mn-ea"/>
                          <a:ea typeface="+mn-ea"/>
                        </a:rPr>
                        <a:t>1.</a:t>
                      </a:r>
                      <a:r>
                        <a:rPr lang="zh-TW" altLang="en-US" sz="2800" b="1" kern="100" dirty="0" smtClean="0">
                          <a:effectLst/>
                          <a:latin typeface="+mn-ea"/>
                          <a:ea typeface="+mn-ea"/>
                        </a:rPr>
                        <a:t>公文方式交查</a:t>
                      </a:r>
                      <a:r>
                        <a:rPr lang="en-US" altLang="zh-TW" sz="2800" b="1" kern="100" dirty="0" smtClean="0">
                          <a:effectLst/>
                          <a:latin typeface="+mn-ea"/>
                          <a:ea typeface="+mn-ea"/>
                        </a:rPr>
                        <a:t>:【</a:t>
                      </a:r>
                      <a:r>
                        <a:rPr lang="zh-TW" altLang="en-US" sz="2800" b="1" kern="100" dirty="0" smtClean="0">
                          <a:effectLst/>
                          <a:latin typeface="+mn-ea"/>
                          <a:ea typeface="+mn-ea"/>
                        </a:rPr>
                        <a:t>如期回復件數</a:t>
                      </a:r>
                      <a:r>
                        <a:rPr lang="en-US" altLang="zh-TW" sz="2800" b="1" kern="100" dirty="0" smtClean="0"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zh-TW" altLang="en-US" sz="2800" b="1" kern="100" dirty="0" smtClean="0">
                          <a:effectLst/>
                          <a:latin typeface="+mn-ea"/>
                          <a:ea typeface="+mn-ea"/>
                        </a:rPr>
                        <a:t>交查案件總件數</a:t>
                      </a:r>
                      <a:r>
                        <a:rPr lang="en-US" altLang="zh-TW" sz="2800" b="1" kern="100" dirty="0" smtClean="0">
                          <a:effectLst/>
                          <a:latin typeface="+mn-ea"/>
                          <a:ea typeface="+mn-ea"/>
                        </a:rPr>
                        <a:t>】×100</a:t>
                      </a:r>
                      <a:r>
                        <a:rPr lang="zh-TW" altLang="en-US" sz="2800" b="1" kern="100" dirty="0" smtClean="0">
                          <a:effectLst/>
                          <a:latin typeface="+mn-ea"/>
                          <a:ea typeface="+mn-ea"/>
                        </a:rPr>
                        <a:t>％（配分</a:t>
                      </a:r>
                      <a:r>
                        <a:rPr lang="en-US" altLang="zh-TW" sz="2800" b="1" kern="100" dirty="0" smtClean="0">
                          <a:effectLst/>
                          <a:latin typeface="+mn-ea"/>
                          <a:ea typeface="+mn-ea"/>
                        </a:rPr>
                        <a:t>4</a:t>
                      </a:r>
                      <a:r>
                        <a:rPr lang="zh-TW" altLang="en-US" sz="2800" b="1" kern="100" dirty="0" smtClean="0">
                          <a:effectLst/>
                          <a:latin typeface="+mn-ea"/>
                          <a:ea typeface="+mn-ea"/>
                        </a:rPr>
                        <a:t>％）</a:t>
                      </a:r>
                      <a:endParaRPr lang="zh-TW" sz="28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90579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2400" indent="-152400" algn="just">
                        <a:lnSpc>
                          <a:spcPts val="4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800" b="1" kern="100" dirty="0" smtClean="0">
                          <a:effectLst/>
                          <a:latin typeface="+mn-ea"/>
                          <a:ea typeface="+mn-ea"/>
                        </a:rPr>
                        <a:t>2.</a:t>
                      </a:r>
                      <a:r>
                        <a:rPr lang="zh-TW" altLang="en-US" sz="2800" b="1" kern="100" dirty="0" smtClean="0">
                          <a:effectLst/>
                          <a:latin typeface="+mn-ea"/>
                          <a:ea typeface="+mn-ea"/>
                        </a:rPr>
                        <a:t>輔導醫院建立診斷書審核機制</a:t>
                      </a:r>
                      <a:r>
                        <a:rPr lang="en-US" altLang="zh-TW" sz="2800" b="1" kern="100" dirty="0" smtClean="0">
                          <a:effectLst/>
                          <a:latin typeface="+mn-ea"/>
                          <a:ea typeface="+mn-ea"/>
                        </a:rPr>
                        <a:t>【</a:t>
                      </a:r>
                      <a:r>
                        <a:rPr lang="zh-TW" altLang="en-US" sz="2800" b="1" kern="100" dirty="0" smtClean="0">
                          <a:effectLst/>
                          <a:latin typeface="+mn-ea"/>
                          <a:ea typeface="+mn-ea"/>
                        </a:rPr>
                        <a:t>已建立診斷書審核機制家數</a:t>
                      </a:r>
                      <a:r>
                        <a:rPr lang="en-US" altLang="zh-TW" sz="2800" b="1" kern="100" dirty="0" smtClean="0"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zh-TW" altLang="en-US" sz="2800" b="1" kern="100" dirty="0" smtClean="0">
                          <a:effectLst/>
                          <a:latin typeface="+mn-ea"/>
                          <a:ea typeface="+mn-ea"/>
                        </a:rPr>
                        <a:t>轄區內醫院總家數</a:t>
                      </a:r>
                      <a:r>
                        <a:rPr lang="en-US" altLang="zh-TW" sz="2800" b="1" kern="100" dirty="0" smtClean="0">
                          <a:effectLst/>
                          <a:latin typeface="+mn-ea"/>
                          <a:ea typeface="+mn-ea"/>
                        </a:rPr>
                        <a:t>】×100</a:t>
                      </a:r>
                      <a:r>
                        <a:rPr lang="zh-TW" altLang="en-US" sz="2800" b="1" kern="100" dirty="0" smtClean="0">
                          <a:effectLst/>
                          <a:latin typeface="+mn-ea"/>
                          <a:ea typeface="+mn-ea"/>
                        </a:rPr>
                        <a:t>％（配分</a:t>
                      </a:r>
                      <a:r>
                        <a:rPr lang="en-US" altLang="zh-TW" sz="2800" b="1" kern="100" dirty="0" smtClean="0"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zh-TW" altLang="en-US" sz="2800" b="1" kern="100" dirty="0" smtClean="0">
                          <a:effectLst/>
                          <a:latin typeface="+mn-ea"/>
                          <a:ea typeface="+mn-ea"/>
                        </a:rPr>
                        <a:t>％）</a:t>
                      </a:r>
                      <a:endParaRPr lang="zh-TW" sz="28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6"/>
          <p:cNvSpPr>
            <a:spLocks noGrp="1"/>
          </p:cNvSpPr>
          <p:nvPr>
            <p:ph type="title" idx="4294967295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n-US" altLang="zh-TW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108</a:t>
            </a:r>
            <a:r>
              <a:rPr lang="zh-TW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年新增之考評項目</a:t>
            </a:r>
            <a:r>
              <a:rPr lang="en-US" altLang="zh-TW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TW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一</a:t>
            </a:r>
            <a:r>
              <a:rPr lang="en-US" altLang="zh-TW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TW" alt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A2324E-18F6-4066-8489-E9E4359DD8DE}" type="slidenum">
              <a:rPr lang="en-US" altLang="zh-TW" smtClean="0"/>
              <a:pPr>
                <a:defRPr/>
              </a:pPr>
              <a:t>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927833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5"/>
          <p:cNvSpPr txBox="1">
            <a:spLocks noGrp="1"/>
          </p:cNvSpPr>
          <p:nvPr/>
        </p:nvSpPr>
        <p:spPr>
          <a:xfrm>
            <a:off x="6975475" y="6519863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0DDCC4D0-A5EB-4A58-9BF3-6EAD256BDF5E}" type="slidenum">
              <a:rPr lang="en-US" altLang="zh-TW" sz="1000">
                <a:solidFill>
                  <a:prstClr val="black">
                    <a:tint val="75000"/>
                  </a:prstClr>
                </a:solidFill>
                <a:ea typeface="新細明體" pitchFamily="18" charset="-120"/>
              </a:rPr>
              <a:pPr algn="r">
                <a:defRPr/>
              </a:pPr>
              <a:t>6</a:t>
            </a:fld>
            <a:endParaRPr lang="en-US" altLang="zh-TW" sz="1000">
              <a:solidFill>
                <a:prstClr val="black">
                  <a:tint val="75000"/>
                </a:prstClr>
              </a:solidFill>
              <a:ea typeface="新細明體" pitchFamily="18" charset="-120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911409"/>
              </p:ext>
            </p:extLst>
          </p:nvPr>
        </p:nvGraphicFramePr>
        <p:xfrm>
          <a:off x="1119055" y="1803634"/>
          <a:ext cx="6912768" cy="400163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735977"/>
                <a:gridCol w="4176791"/>
              </a:tblGrid>
              <a:tr h="617254">
                <a:tc>
                  <a:txBody>
                    <a:bodyPr/>
                    <a:lstStyle/>
                    <a:p>
                      <a:pPr algn="ctr">
                        <a:lnSpc>
                          <a:spcPts val="5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800" b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考評項目</a:t>
                      </a:r>
                      <a:endParaRPr lang="zh-TW" sz="2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0138" marR="601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5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800" b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考評指標</a:t>
                      </a:r>
                      <a:endParaRPr lang="zh-TW" sz="2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0138" marR="60138" marT="0" marB="0" anchor="ctr"/>
                </a:tc>
              </a:tr>
              <a:tr h="1728192">
                <a:tc>
                  <a:txBody>
                    <a:bodyPr/>
                    <a:lstStyle/>
                    <a:p>
                      <a:pPr algn="just">
                        <a:lnSpc>
                          <a:spcPts val="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kern="100" dirty="0" smtClean="0">
                          <a:effectLst/>
                          <a:latin typeface="Times New Roman"/>
                          <a:ea typeface="標楷體"/>
                        </a:rPr>
                        <a:t>7.</a:t>
                      </a:r>
                      <a:r>
                        <a:rPr lang="zh-TW" sz="3200" kern="100" dirty="0" smtClean="0">
                          <a:effectLst/>
                          <a:latin typeface="Times New Roman"/>
                          <a:ea typeface="標楷體"/>
                        </a:rPr>
                        <a:t>加強</a:t>
                      </a:r>
                      <a:r>
                        <a:rPr lang="zh-TW" sz="3200" kern="100" dirty="0">
                          <a:effectLst/>
                          <a:latin typeface="Times New Roman"/>
                          <a:ea typeface="標楷體"/>
                        </a:rPr>
                        <a:t>醫院</a:t>
                      </a:r>
                      <a:r>
                        <a:rPr lang="zh-TW" sz="3200" kern="100" dirty="0" smtClean="0">
                          <a:effectLst/>
                          <a:latin typeface="Times New Roman"/>
                          <a:ea typeface="標楷體"/>
                        </a:rPr>
                        <a:t>防</a:t>
                      </a:r>
                      <a:r>
                        <a:rPr lang="zh-TW" altLang="en-US" sz="3200" kern="100" dirty="0" smtClean="0">
                          <a:effectLst/>
                          <a:latin typeface="Times New Roman"/>
                          <a:ea typeface="標楷體"/>
                        </a:rPr>
                        <a:t> </a:t>
                      </a:r>
                      <a:r>
                        <a:rPr lang="zh-TW" sz="3200" kern="100" dirty="0" smtClean="0">
                          <a:effectLst/>
                          <a:latin typeface="Times New Roman"/>
                          <a:ea typeface="標楷體"/>
                        </a:rPr>
                        <a:t>災</a:t>
                      </a:r>
                      <a:r>
                        <a:rPr lang="zh-TW" sz="3200" kern="100" dirty="0">
                          <a:effectLst/>
                          <a:latin typeface="Times New Roman"/>
                          <a:ea typeface="標楷體"/>
                        </a:rPr>
                        <a:t>及</a:t>
                      </a:r>
                      <a:r>
                        <a:rPr lang="zh-TW" sz="3200" kern="100" dirty="0" smtClean="0">
                          <a:effectLst/>
                          <a:latin typeface="Times New Roman"/>
                          <a:ea typeface="標楷體"/>
                        </a:rPr>
                        <a:t>應變</a:t>
                      </a:r>
                      <a:endParaRPr lang="en-US" altLang="zh-TW" sz="3200" kern="100" dirty="0" smtClean="0">
                        <a:effectLst/>
                        <a:latin typeface="Times New Roman"/>
                        <a:ea typeface="標楷體"/>
                      </a:endParaRPr>
                    </a:p>
                    <a:p>
                      <a:pPr algn="just">
                        <a:lnSpc>
                          <a:spcPts val="5000"/>
                        </a:lnSpc>
                        <a:spcAft>
                          <a:spcPts val="0"/>
                        </a:spcAft>
                      </a:pPr>
                      <a:r>
                        <a:rPr lang="en-US" sz="3200" kern="100" dirty="0" smtClean="0">
                          <a:effectLst/>
                          <a:latin typeface="標楷體"/>
                          <a:ea typeface="新細明體"/>
                        </a:rPr>
                        <a:t>(</a:t>
                      </a:r>
                      <a:r>
                        <a:rPr lang="zh-TW" sz="3200" kern="100" dirty="0">
                          <a:effectLst/>
                          <a:latin typeface="Times New Roman"/>
                          <a:ea typeface="標楷體"/>
                        </a:rPr>
                        <a:t>配分</a:t>
                      </a:r>
                      <a:r>
                        <a:rPr lang="en-US" sz="3200" kern="100" dirty="0">
                          <a:effectLst/>
                          <a:latin typeface="Times New Roman"/>
                          <a:ea typeface="標楷體"/>
                        </a:rPr>
                        <a:t>10%)</a:t>
                      </a:r>
                      <a:endParaRPr lang="zh-TW" sz="3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5000"/>
                        </a:lnSpc>
                        <a:spcAft>
                          <a:spcPts val="0"/>
                        </a:spcAft>
                      </a:pPr>
                      <a:r>
                        <a:rPr lang="zh-TW" sz="3200" b="1" kern="100" dirty="0" smtClean="0">
                          <a:effectLst/>
                          <a:latin typeface="Times New Roman"/>
                          <a:ea typeface="標楷體"/>
                        </a:rPr>
                        <a:t>輔導</a:t>
                      </a:r>
                      <a:r>
                        <a:rPr lang="zh-TW" sz="3200" b="1" kern="100" dirty="0">
                          <a:effectLst/>
                          <a:latin typeface="Times New Roman"/>
                          <a:ea typeface="標楷體"/>
                        </a:rPr>
                        <a:t>醫院於緊急</a:t>
                      </a:r>
                      <a:r>
                        <a:rPr lang="zh-TW" sz="3200" b="1" kern="100" dirty="0" smtClean="0">
                          <a:effectLst/>
                          <a:latin typeface="Times New Roman"/>
                          <a:ea typeface="標楷體"/>
                        </a:rPr>
                        <a:t>災害應變措施</a:t>
                      </a:r>
                      <a:r>
                        <a:rPr lang="zh-TW" sz="3200" b="1" kern="100" dirty="0">
                          <a:effectLst/>
                          <a:latin typeface="Times New Roman"/>
                          <a:ea typeface="標楷體"/>
                        </a:rPr>
                        <a:t>計畫，訂</a:t>
                      </a:r>
                      <a:r>
                        <a:rPr lang="zh-TW" sz="3200" b="1" kern="100" dirty="0" smtClean="0">
                          <a:effectLst/>
                          <a:latin typeface="Times New Roman"/>
                          <a:ea typeface="標楷體"/>
                        </a:rPr>
                        <a:t>定火災</a:t>
                      </a:r>
                      <a:r>
                        <a:rPr lang="zh-TW" sz="3200" b="1" kern="100" dirty="0">
                          <a:effectLst/>
                          <a:latin typeface="Times New Roman"/>
                          <a:ea typeface="標楷體"/>
                        </a:rPr>
                        <a:t>、水災緊急災害</a:t>
                      </a:r>
                      <a:r>
                        <a:rPr lang="zh-TW" sz="3200" b="1" kern="100" dirty="0" smtClean="0">
                          <a:effectLst/>
                          <a:latin typeface="Times New Roman"/>
                          <a:ea typeface="標楷體"/>
                        </a:rPr>
                        <a:t>應變措施</a:t>
                      </a:r>
                      <a:r>
                        <a:rPr lang="en-US" sz="3200" b="1" kern="100" dirty="0" smtClean="0">
                          <a:effectLst/>
                          <a:latin typeface="Times New Roman"/>
                          <a:ea typeface="標楷體"/>
                        </a:rPr>
                        <a:t>(</a:t>
                      </a:r>
                      <a:r>
                        <a:rPr lang="zh-TW" sz="3200" b="1" kern="100" dirty="0">
                          <a:effectLst/>
                          <a:latin typeface="Times New Roman"/>
                          <a:ea typeface="標楷體"/>
                        </a:rPr>
                        <a:t>配分</a:t>
                      </a:r>
                      <a:r>
                        <a:rPr lang="en-US" sz="3200" b="1" kern="100" dirty="0">
                          <a:effectLst/>
                          <a:latin typeface="Times New Roman"/>
                          <a:ea typeface="標楷體"/>
                        </a:rPr>
                        <a:t>10%)</a:t>
                      </a:r>
                      <a:endParaRPr lang="zh-TW" sz="32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906352">
                <a:tc>
                  <a:txBody>
                    <a:bodyPr/>
                    <a:lstStyle/>
                    <a:p>
                      <a:pPr>
                        <a:lnSpc>
                          <a:spcPts val="5000"/>
                        </a:lnSpc>
                      </a:pPr>
                      <a:endParaRPr lang="zh-TW" alt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2400" indent="-152400" algn="just">
                        <a:lnSpc>
                          <a:spcPts val="5000"/>
                        </a:lnSpc>
                        <a:spcAft>
                          <a:spcPts val="0"/>
                        </a:spcAft>
                      </a:pPr>
                      <a:endParaRPr lang="zh-TW" sz="20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6"/>
          <p:cNvSpPr>
            <a:spLocks noGrp="1"/>
          </p:cNvSpPr>
          <p:nvPr>
            <p:ph type="title" idx="4294967295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n-US" altLang="zh-TW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108</a:t>
            </a:r>
            <a:r>
              <a:rPr lang="zh-TW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年新增之考評項目</a:t>
            </a:r>
            <a:r>
              <a:rPr lang="en-US" altLang="zh-TW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TW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二</a:t>
            </a:r>
            <a:r>
              <a:rPr lang="en-US" altLang="zh-TW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TW" alt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A2324E-18F6-4066-8489-E9E4359DD8DE}" type="slidenum">
              <a:rPr lang="en-US" altLang="zh-TW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US" altLang="zh-TW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6599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5"/>
          <p:cNvSpPr txBox="1">
            <a:spLocks noGrp="1"/>
          </p:cNvSpPr>
          <p:nvPr/>
        </p:nvSpPr>
        <p:spPr>
          <a:xfrm>
            <a:off x="6975475" y="6519863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0DDCC4D0-A5EB-4A58-9BF3-6EAD256BDF5E}" type="slidenum">
              <a:rPr lang="en-US" altLang="zh-TW" sz="1000">
                <a:solidFill>
                  <a:prstClr val="black">
                    <a:tint val="75000"/>
                  </a:prstClr>
                </a:solidFill>
                <a:ea typeface="新細明體" pitchFamily="18" charset="-120"/>
              </a:rPr>
              <a:pPr algn="r">
                <a:defRPr/>
              </a:pPr>
              <a:t>7</a:t>
            </a:fld>
            <a:endParaRPr lang="en-US" altLang="zh-TW" sz="1000">
              <a:solidFill>
                <a:prstClr val="black">
                  <a:tint val="75000"/>
                </a:prstClr>
              </a:solidFill>
              <a:ea typeface="新細明體" pitchFamily="18" charset="-120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724256"/>
              </p:ext>
            </p:extLst>
          </p:nvPr>
        </p:nvGraphicFramePr>
        <p:xfrm>
          <a:off x="1119055" y="1803634"/>
          <a:ext cx="7125353" cy="4251239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735977"/>
                <a:gridCol w="4389376"/>
              </a:tblGrid>
              <a:tr h="617254">
                <a:tc>
                  <a:txBody>
                    <a:bodyPr/>
                    <a:lstStyle/>
                    <a:p>
                      <a:pPr algn="ctr">
                        <a:lnSpc>
                          <a:spcPts val="47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3200" b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考評項目</a:t>
                      </a:r>
                      <a:endParaRPr lang="zh-TW" sz="32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0138" marR="601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47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3200" b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考評指標</a:t>
                      </a:r>
                      <a:endParaRPr lang="zh-TW" sz="32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0138" marR="60138" marT="0" marB="0" anchor="ctr"/>
                </a:tc>
              </a:tr>
              <a:tr h="1728192">
                <a:tc rowSpan="2">
                  <a:txBody>
                    <a:bodyPr/>
                    <a:lstStyle/>
                    <a:p>
                      <a:pPr indent="-3175" algn="just">
                        <a:lnSpc>
                          <a:spcPts val="4700"/>
                        </a:lnSpc>
                        <a:spcBef>
                          <a:spcPts val="600"/>
                        </a:spcBef>
                        <a:spcAft>
                          <a:spcPts val="240"/>
                        </a:spcAft>
                      </a:pPr>
                      <a:r>
                        <a:rPr lang="en-US" altLang="zh-TW" sz="3200" kern="100" dirty="0" smtClean="0">
                          <a:effectLst/>
                          <a:latin typeface="Times New Roman"/>
                          <a:ea typeface="標楷體"/>
                        </a:rPr>
                        <a:t>15.</a:t>
                      </a:r>
                      <a:r>
                        <a:rPr lang="zh-TW" sz="3200" kern="100" dirty="0" smtClean="0">
                          <a:effectLst/>
                          <a:latin typeface="Times New Roman"/>
                          <a:ea typeface="標楷體"/>
                        </a:rPr>
                        <a:t>預</a:t>
                      </a:r>
                      <a:r>
                        <a:rPr lang="zh-TW" sz="3200" kern="100" dirty="0">
                          <a:effectLst/>
                          <a:latin typeface="Times New Roman"/>
                          <a:ea typeface="標楷體"/>
                        </a:rPr>
                        <a:t>立醫療照護諮商推廣（配分</a:t>
                      </a:r>
                      <a:r>
                        <a:rPr lang="en-US" sz="3200" kern="100" dirty="0">
                          <a:effectLst/>
                          <a:latin typeface="Times New Roman"/>
                          <a:ea typeface="標楷體"/>
                        </a:rPr>
                        <a:t>5%</a:t>
                      </a:r>
                      <a:r>
                        <a:rPr lang="zh-TW" sz="3200" kern="100" dirty="0">
                          <a:effectLst/>
                          <a:latin typeface="Times New Roman"/>
                          <a:ea typeface="標楷體"/>
                        </a:rPr>
                        <a:t>）</a:t>
                      </a:r>
                      <a:endParaRPr lang="zh-TW" sz="3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00330" indent="-107950">
                        <a:lnSpc>
                          <a:spcPts val="4700"/>
                        </a:lnSpc>
                        <a:spcBef>
                          <a:spcPts val="600"/>
                        </a:spcBef>
                        <a:spcAft>
                          <a:spcPts val="240"/>
                        </a:spcAft>
                      </a:pPr>
                      <a:r>
                        <a:rPr lang="en-US" sz="3200" b="1" kern="100" dirty="0">
                          <a:effectLst/>
                          <a:latin typeface="Times New Roman"/>
                          <a:ea typeface="標楷體"/>
                        </a:rPr>
                        <a:t>1.</a:t>
                      </a:r>
                      <a:r>
                        <a:rPr lang="zh-TW" sz="3200" b="1" kern="100" dirty="0">
                          <a:effectLst/>
                          <a:latin typeface="Times New Roman"/>
                          <a:ea typeface="標楷體"/>
                        </a:rPr>
                        <a:t>設立預立醫療決定宣導窗口（配分</a:t>
                      </a:r>
                      <a:r>
                        <a:rPr lang="en-US" sz="3200" b="1" kern="100" dirty="0">
                          <a:effectLst/>
                          <a:latin typeface="Times New Roman"/>
                          <a:ea typeface="標楷體"/>
                        </a:rPr>
                        <a:t>2</a:t>
                      </a:r>
                      <a:r>
                        <a:rPr lang="en-US" sz="3200" b="1" kern="100" dirty="0">
                          <a:effectLst/>
                          <a:latin typeface="標楷體"/>
                          <a:ea typeface="新細明體"/>
                        </a:rPr>
                        <a:t>%</a:t>
                      </a:r>
                      <a:r>
                        <a:rPr lang="zh-TW" sz="3200" b="1" kern="100" dirty="0">
                          <a:effectLst/>
                          <a:latin typeface="Times New Roman"/>
                          <a:ea typeface="標楷體"/>
                        </a:rPr>
                        <a:t>）</a:t>
                      </a:r>
                      <a:endParaRPr lang="zh-TW" sz="32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90579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1130" indent="-178435" algn="just">
                        <a:lnSpc>
                          <a:spcPts val="4700"/>
                        </a:lnSpc>
                        <a:spcBef>
                          <a:spcPts val="600"/>
                        </a:spcBef>
                        <a:spcAft>
                          <a:spcPts val="240"/>
                        </a:spcAft>
                        <a:tabLst>
                          <a:tab pos="151765" algn="l"/>
                        </a:tabLst>
                      </a:pPr>
                      <a:r>
                        <a:rPr lang="en-US" sz="3200" b="1" kern="100" dirty="0">
                          <a:effectLst/>
                          <a:latin typeface="Times New Roman"/>
                          <a:ea typeface="標楷體"/>
                        </a:rPr>
                        <a:t>2.</a:t>
                      </a:r>
                      <a:r>
                        <a:rPr lang="en-US" sz="3200" b="1" kern="100" dirty="0">
                          <a:effectLst/>
                          <a:latin typeface="Times New Roman"/>
                          <a:ea typeface="新細明體"/>
                        </a:rPr>
                        <a:t> </a:t>
                      </a:r>
                      <a:r>
                        <a:rPr lang="zh-TW" sz="3200" b="1" kern="100" dirty="0">
                          <a:effectLst/>
                          <a:latin typeface="Times New Roman"/>
                          <a:ea typeface="標楷體"/>
                        </a:rPr>
                        <a:t>辦理預立</a:t>
                      </a:r>
                      <a:r>
                        <a:rPr lang="zh-TW" sz="3200" b="1" kern="100" dirty="0" smtClean="0">
                          <a:effectLst/>
                          <a:latin typeface="Times New Roman"/>
                          <a:ea typeface="標楷體"/>
                        </a:rPr>
                        <a:t>醫療</a:t>
                      </a:r>
                      <a:r>
                        <a:rPr lang="zh-TW" sz="3200" b="1" kern="100" dirty="0">
                          <a:effectLst/>
                          <a:latin typeface="Times New Roman"/>
                          <a:ea typeface="標楷體"/>
                        </a:rPr>
                        <a:t>決定宣導活動</a:t>
                      </a:r>
                      <a:r>
                        <a:rPr lang="zh-TW" sz="3200" b="1" kern="100" dirty="0" smtClean="0">
                          <a:effectLst/>
                          <a:latin typeface="Times New Roman"/>
                          <a:ea typeface="標楷體"/>
                        </a:rPr>
                        <a:t>。（配</a:t>
                      </a:r>
                      <a:r>
                        <a:rPr lang="zh-TW" sz="3200" b="1" kern="100" dirty="0">
                          <a:effectLst/>
                          <a:latin typeface="Times New Roman"/>
                          <a:ea typeface="標楷體"/>
                        </a:rPr>
                        <a:t>分</a:t>
                      </a:r>
                      <a:r>
                        <a:rPr lang="en-US" sz="3200" b="1" kern="100" dirty="0">
                          <a:effectLst/>
                          <a:latin typeface="Times New Roman"/>
                          <a:ea typeface="標楷體"/>
                        </a:rPr>
                        <a:t>3</a:t>
                      </a:r>
                      <a:r>
                        <a:rPr lang="en-US" sz="3200" b="1" kern="100" dirty="0">
                          <a:effectLst/>
                          <a:latin typeface="標楷體"/>
                          <a:ea typeface="新細明體"/>
                        </a:rPr>
                        <a:t>%</a:t>
                      </a:r>
                      <a:r>
                        <a:rPr lang="zh-TW" sz="3200" b="1" kern="100" dirty="0">
                          <a:effectLst/>
                          <a:latin typeface="Times New Roman"/>
                          <a:ea typeface="標楷體"/>
                        </a:rPr>
                        <a:t>）</a:t>
                      </a:r>
                      <a:endParaRPr lang="zh-TW" sz="32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6"/>
          <p:cNvSpPr>
            <a:spLocks noGrp="1"/>
          </p:cNvSpPr>
          <p:nvPr>
            <p:ph type="title" idx="4294967295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n-US" altLang="zh-TW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108</a:t>
            </a:r>
            <a:r>
              <a:rPr lang="zh-TW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年新增之考評項目</a:t>
            </a:r>
            <a:r>
              <a:rPr lang="en-US" altLang="zh-TW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TW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三</a:t>
            </a:r>
            <a:r>
              <a:rPr lang="en-US" altLang="zh-TW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TW" alt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A2324E-18F6-4066-8489-E9E4359DD8DE}" type="slidenum">
              <a:rPr lang="en-US" altLang="zh-TW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en-US" altLang="zh-TW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6599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108</a:t>
            </a:r>
            <a:r>
              <a:rPr lang="zh-TW" altLang="en-US" dirty="0" smtClean="0"/>
              <a:t>年醫政業務考評</a:t>
            </a:r>
            <a:r>
              <a:rPr lang="zh-TW" altLang="en-US" dirty="0"/>
              <a:t/>
            </a:r>
            <a:br>
              <a:rPr lang="zh-TW" altLang="en-US" dirty="0"/>
            </a:br>
            <a:endParaRPr lang="zh-TW" altLang="en-US" dirty="0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7090590"/>
              </p:ext>
            </p:extLst>
          </p:nvPr>
        </p:nvGraphicFramePr>
        <p:xfrm>
          <a:off x="2267744" y="1844824"/>
          <a:ext cx="5614716" cy="452596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170086"/>
                <a:gridCol w="2444630"/>
              </a:tblGrid>
              <a:tr h="282873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 smtClean="0">
                          <a:effectLst/>
                          <a:latin typeface="Times New Roman"/>
                          <a:ea typeface="標楷體"/>
                        </a:rPr>
                        <a:t>務 </a:t>
                      </a:r>
                      <a:r>
                        <a:rPr lang="zh-TW" sz="1600" b="1" kern="100" dirty="0">
                          <a:effectLst/>
                          <a:latin typeface="Times New Roman"/>
                          <a:ea typeface="標楷體"/>
                        </a:rPr>
                        <a:t>考 評 項 目</a:t>
                      </a:r>
                      <a:endParaRPr lang="zh-TW" sz="14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Times New Roman"/>
                          <a:ea typeface="標楷體"/>
                        </a:rPr>
                        <a:t>衛生局提出建議案</a:t>
                      </a:r>
                      <a:endParaRPr lang="zh-TW" sz="12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82873">
                <a:tc>
                  <a:txBody>
                    <a:bodyPr/>
                    <a:lstStyle/>
                    <a:p>
                      <a:pPr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1.</a:t>
                      </a:r>
                      <a:r>
                        <a:rPr lang="zh-TW" sz="1200" b="1" kern="100" dirty="0">
                          <a:effectLst/>
                          <a:latin typeface="Times New Roman"/>
                          <a:ea typeface="標楷體"/>
                        </a:rPr>
                        <a:t>診所負責醫師之管理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5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2873">
                <a:tc>
                  <a:txBody>
                    <a:bodyPr/>
                    <a:lstStyle/>
                    <a:p>
                      <a:pPr marL="266700" indent="-266700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2.</a:t>
                      </a:r>
                      <a:r>
                        <a:rPr lang="zh-TW" sz="1200" b="1" kern="100" dirty="0">
                          <a:effectLst/>
                          <a:latin typeface="Times New Roman"/>
                          <a:ea typeface="標楷體"/>
                        </a:rPr>
                        <a:t>醫療機構收費之管理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1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2873">
                <a:tc>
                  <a:txBody>
                    <a:bodyPr/>
                    <a:lstStyle/>
                    <a:p>
                      <a:pPr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3.</a:t>
                      </a:r>
                      <a:r>
                        <a:rPr lang="zh-TW" sz="1200" b="1" kern="100" dirty="0">
                          <a:effectLst/>
                          <a:latin typeface="Times New Roman"/>
                          <a:ea typeface="標楷體"/>
                        </a:rPr>
                        <a:t>強化廣告之查處效率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0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2873">
                <a:tc>
                  <a:txBody>
                    <a:bodyPr/>
                    <a:lstStyle/>
                    <a:p>
                      <a:pPr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4.</a:t>
                      </a:r>
                      <a:r>
                        <a:rPr lang="zh-TW" sz="1200" b="1" kern="100" dirty="0">
                          <a:effectLst/>
                          <a:latin typeface="Times New Roman"/>
                          <a:ea typeface="標楷體"/>
                        </a:rPr>
                        <a:t>本司交查案件回復效率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7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2873">
                <a:tc>
                  <a:txBody>
                    <a:bodyPr/>
                    <a:lstStyle/>
                    <a:p>
                      <a:pPr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5.</a:t>
                      </a:r>
                      <a:r>
                        <a:rPr lang="zh-TW" sz="1200" b="1" kern="100" dirty="0">
                          <a:effectLst/>
                          <a:latin typeface="Times New Roman"/>
                          <a:ea typeface="標楷體"/>
                        </a:rPr>
                        <a:t>醫事管理系統異常資料修正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2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2873">
                <a:tc>
                  <a:txBody>
                    <a:bodyPr/>
                    <a:lstStyle/>
                    <a:p>
                      <a:pPr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6.</a:t>
                      </a:r>
                      <a:r>
                        <a:rPr lang="zh-TW" sz="1200" b="1" kern="100" dirty="0">
                          <a:effectLst/>
                          <a:latin typeface="Times New Roman"/>
                          <a:ea typeface="標楷體"/>
                        </a:rPr>
                        <a:t>輔導轄區醫療院所推動病人安全作業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1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2873">
                <a:tc>
                  <a:txBody>
                    <a:bodyPr/>
                    <a:lstStyle/>
                    <a:p>
                      <a:pPr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標楷體"/>
                          <a:ea typeface="新細明體"/>
                          <a:cs typeface="新細明體"/>
                        </a:rPr>
                        <a:t>7.</a:t>
                      </a:r>
                      <a:r>
                        <a:rPr lang="zh-TW" sz="1200" b="1" kern="0" dirty="0">
                          <a:effectLst/>
                          <a:latin typeface="Times New Roman"/>
                          <a:ea typeface="標楷體"/>
                          <a:cs typeface="新細明體"/>
                        </a:rPr>
                        <a:t>加強醫院防災及應變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10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2873">
                <a:tc>
                  <a:txBody>
                    <a:bodyPr/>
                    <a:lstStyle/>
                    <a:p>
                      <a:pPr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標楷體"/>
                          <a:ea typeface="新細明體"/>
                          <a:cs typeface="新細明體"/>
                        </a:rPr>
                        <a:t>8.</a:t>
                      </a:r>
                      <a:r>
                        <a:rPr lang="zh-TW" sz="1200" b="1" kern="0" dirty="0">
                          <a:effectLst/>
                          <a:latin typeface="Times New Roman"/>
                          <a:ea typeface="標楷體"/>
                          <a:cs typeface="新細明體"/>
                        </a:rPr>
                        <a:t>醫療暴力應變執行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1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2873">
                <a:tc>
                  <a:txBody>
                    <a:bodyPr/>
                    <a:lstStyle/>
                    <a:p>
                      <a:pPr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標楷體"/>
                          <a:ea typeface="新細明體"/>
                          <a:cs typeface="新細明體"/>
                        </a:rPr>
                        <a:t>9.</a:t>
                      </a:r>
                      <a:r>
                        <a:rPr lang="zh-TW" sz="1200" b="1" kern="0" dirty="0">
                          <a:effectLst/>
                          <a:latin typeface="Times New Roman"/>
                          <a:ea typeface="標楷體"/>
                          <a:cs typeface="新細明體"/>
                        </a:rPr>
                        <a:t>強化醫療機構醫療爭議處理能力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7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2873">
                <a:tc>
                  <a:txBody>
                    <a:bodyPr/>
                    <a:lstStyle/>
                    <a:p>
                      <a:pPr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標楷體"/>
                          <a:ea typeface="新細明體"/>
                          <a:cs typeface="新細明體"/>
                        </a:rPr>
                        <a:t>10.</a:t>
                      </a:r>
                      <a:r>
                        <a:rPr lang="zh-TW" sz="1200" b="1" kern="0" dirty="0">
                          <a:effectLst/>
                          <a:latin typeface="Times New Roman"/>
                          <a:ea typeface="標楷體"/>
                          <a:cs typeface="新細明體"/>
                        </a:rPr>
                        <a:t>提升醫療爭議調處效能 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9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2873">
                <a:tc>
                  <a:txBody>
                    <a:bodyPr/>
                    <a:lstStyle/>
                    <a:p>
                      <a:pPr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11.</a:t>
                      </a:r>
                      <a:r>
                        <a:rPr lang="zh-TW" sz="1200" b="1" kern="100" dirty="0">
                          <a:effectLst/>
                          <a:latin typeface="Times New Roman"/>
                          <a:ea typeface="標楷體"/>
                        </a:rPr>
                        <a:t>督導醫院處理事業廢棄物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5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2873">
                <a:tc>
                  <a:txBody>
                    <a:bodyPr/>
                    <a:lstStyle/>
                    <a:p>
                      <a:pPr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12.</a:t>
                      </a:r>
                      <a:r>
                        <a:rPr lang="zh-TW" sz="1200" b="1" kern="100" dirty="0">
                          <a:effectLst/>
                          <a:latin typeface="Times New Roman"/>
                          <a:ea typeface="標楷體"/>
                        </a:rPr>
                        <a:t>安寧緩和醫療意願推廣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1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2873">
                <a:tc>
                  <a:txBody>
                    <a:bodyPr/>
                    <a:lstStyle/>
                    <a:p>
                      <a:pPr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13.</a:t>
                      </a:r>
                      <a:r>
                        <a:rPr lang="zh-TW" sz="1200" b="1" kern="100" dirty="0">
                          <a:effectLst/>
                          <a:latin typeface="Times New Roman"/>
                          <a:ea typeface="標楷體"/>
                        </a:rPr>
                        <a:t>器官捐贈意願推廣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1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2873">
                <a:tc>
                  <a:txBody>
                    <a:bodyPr/>
                    <a:lstStyle/>
                    <a:p>
                      <a:pPr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14.</a:t>
                      </a:r>
                      <a:r>
                        <a:rPr lang="zh-TW" sz="1200" b="1" kern="100" dirty="0">
                          <a:effectLst/>
                          <a:latin typeface="Times New Roman"/>
                          <a:ea typeface="標楷體"/>
                        </a:rPr>
                        <a:t>醫事機構檢驗、放射品質訪查合格率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0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2873">
                <a:tc>
                  <a:txBody>
                    <a:bodyPr/>
                    <a:lstStyle/>
                    <a:p>
                      <a:pPr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15.</a:t>
                      </a:r>
                      <a:r>
                        <a:rPr lang="zh-TW" sz="1200" b="1" kern="100" dirty="0">
                          <a:effectLst/>
                          <a:latin typeface="Times New Roman"/>
                          <a:ea typeface="標楷體"/>
                        </a:rPr>
                        <a:t>預立醫療照護諮商推廣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標楷體"/>
                          <a:ea typeface="新細明體"/>
                        </a:rPr>
                        <a:t>3</a:t>
                      </a:r>
                      <a:endParaRPr lang="zh-TW" sz="11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0736" marR="607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A2324E-18F6-4066-8489-E9E4359DD8DE}" type="slidenum">
              <a:rPr lang="en-US" altLang="zh-TW" smtClean="0"/>
              <a:pPr>
                <a:defRPr/>
              </a:pPr>
              <a:t>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2948431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簡報母片(綜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簡報母片(綜)">
      <a:majorFont>
        <a:latin typeface="標楷體"/>
        <a:ea typeface="標楷體"/>
        <a:cs typeface=""/>
      </a:majorFont>
      <a:minorFont>
        <a:latin typeface="標楷體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 smtClean="0">
            <a:latin typeface="Times New Roman" panose="02020603050405020304" pitchFamily="18" charset="0"/>
            <a:ea typeface="標楷體" panose="03000509000000000000" pitchFamily="65" charset="-120"/>
            <a:cs typeface="Times New Roman" panose="02020603050405020304" pitchFamily="18" charset="0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5143</TotalTime>
  <Words>582</Words>
  <Application>Microsoft Office PowerPoint</Application>
  <PresentationFormat>如螢幕大小 (4:3)</PresentationFormat>
  <Paragraphs>121</Paragraphs>
  <Slides>8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簡報母片(綜)</vt:lpstr>
      <vt:lpstr>108年醫政業務考評</vt:lpstr>
      <vt:lpstr>108年醫政業務考評</vt:lpstr>
      <vt:lpstr> 108年醫政業務考評 </vt:lpstr>
      <vt:lpstr>107年刪除之考評項目</vt:lpstr>
      <vt:lpstr>108年新增之考評項目(一)</vt:lpstr>
      <vt:lpstr>108年新增之考評項目(二)</vt:lpstr>
      <vt:lpstr>108年新增之考評項目(三)</vt:lpstr>
      <vt:lpstr> 108年醫政業務考評 </vt:lpstr>
    </vt:vector>
  </TitlesOfParts>
  <Company>DOH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醫事司簡報</dc:title>
  <dc:creator>mdyufuliu</dc:creator>
  <cp:lastModifiedBy>醫事司單美惠</cp:lastModifiedBy>
  <cp:revision>586</cp:revision>
  <cp:lastPrinted>2018-11-23T06:27:54Z</cp:lastPrinted>
  <dcterms:created xsi:type="dcterms:W3CDTF">2013-06-11T09:12:39Z</dcterms:created>
  <dcterms:modified xsi:type="dcterms:W3CDTF">2018-11-23T06:28:59Z</dcterms:modified>
</cp:coreProperties>
</file>